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065AC-3C73-3408-301D-A42E2C0F3A2D}" v="1" dt="2020-07-17T18:50:59.406"/>
    <p1510:client id="{89755266-804A-D151-95DA-8C476EE28E53}" v="6" dt="2020-08-13T22:19:46.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28" autoAdjust="0"/>
    <p:restoredTop sz="94571"/>
  </p:normalViewPr>
  <p:slideViewPr>
    <p:cSldViewPr snapToGrid="0" snapToObjects="1">
      <p:cViewPr varScale="1">
        <p:scale>
          <a:sx n="67" d="100"/>
          <a:sy n="67" d="100"/>
        </p:scale>
        <p:origin x="159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sberg, Kathleen" userId="S::kereed@landolakes.com::10688fc7-8d63-4eac-b635-2eb2af41e0e0" providerId="AD" clId="Web-{89755266-804A-D151-95DA-8C476EE28E53}"/>
    <pc:docChg chg="modSld">
      <pc:chgData name="Forsberg, Kathleen" userId="S::kereed@landolakes.com::10688fc7-8d63-4eac-b635-2eb2af41e0e0" providerId="AD" clId="Web-{89755266-804A-D151-95DA-8C476EE28E53}" dt="2020-08-13T22:19:46.848" v="5" actId="20577"/>
      <pc:docMkLst>
        <pc:docMk/>
      </pc:docMkLst>
      <pc:sldChg chg="modSp">
        <pc:chgData name="Forsberg, Kathleen" userId="S::kereed@landolakes.com::10688fc7-8d63-4eac-b635-2eb2af41e0e0" providerId="AD" clId="Web-{89755266-804A-D151-95DA-8C476EE28E53}" dt="2020-08-13T22:19:18.364" v="2" actId="20577"/>
        <pc:sldMkLst>
          <pc:docMk/>
          <pc:sldMk cId="1348794293" sldId="397"/>
        </pc:sldMkLst>
        <pc:spChg chg="mod">
          <ac:chgData name="Forsberg, Kathleen" userId="S::kereed@landolakes.com::10688fc7-8d63-4eac-b635-2eb2af41e0e0" providerId="AD" clId="Web-{89755266-804A-D151-95DA-8C476EE28E53}" dt="2020-08-13T22:19:18.364" v="2" actId="20577"/>
          <ac:spMkLst>
            <pc:docMk/>
            <pc:sldMk cId="1348794293" sldId="397"/>
            <ac:spMk id="3" creationId="{B3029E52-CA70-9146-92AC-D1DECFA34F48}"/>
          </ac:spMkLst>
        </pc:spChg>
      </pc:sldChg>
      <pc:sldChg chg="modSp">
        <pc:chgData name="Forsberg, Kathleen" userId="S::kereed@landolakes.com::10688fc7-8d63-4eac-b635-2eb2af41e0e0" providerId="AD" clId="Web-{89755266-804A-D151-95DA-8C476EE28E53}" dt="2020-08-13T22:19:46.848" v="5" actId="20577"/>
        <pc:sldMkLst>
          <pc:docMk/>
          <pc:sldMk cId="3769648804" sldId="401"/>
        </pc:sldMkLst>
        <pc:spChg chg="mod">
          <ac:chgData name="Forsberg, Kathleen" userId="S::kereed@landolakes.com::10688fc7-8d63-4eac-b635-2eb2af41e0e0" providerId="AD" clId="Web-{89755266-804A-D151-95DA-8C476EE28E53}" dt="2020-08-13T22:19:46.848" v="5" actId="20577"/>
          <ac:spMkLst>
            <pc:docMk/>
            <pc:sldMk cId="3769648804" sldId="401"/>
            <ac:spMk id="3" creationId="{B3029E52-CA70-9146-92AC-D1DECFA34F48}"/>
          </ac:spMkLst>
        </pc:spChg>
      </pc:sldChg>
    </pc:docChg>
  </pc:docChgLst>
  <pc:docChgLst>
    <pc:chgData name="Woodside, Elizabeth" userId="S::eswoodside@landolakes.com::f4cc0ad2-51ab-41f5-a30a-ee56312bbf18" providerId="AD" clId="Web-{6CA065AC-3C73-3408-301D-A42E2C0F3A2D}"/>
    <pc:docChg chg="modSld">
      <pc:chgData name="Woodside, Elizabeth" userId="S::eswoodside@landolakes.com::f4cc0ad2-51ab-41f5-a30a-ee56312bbf18" providerId="AD" clId="Web-{6CA065AC-3C73-3408-301D-A42E2C0F3A2D}" dt="2020-07-17T18:50:59.406" v="0" actId="1076"/>
      <pc:docMkLst>
        <pc:docMk/>
      </pc:docMkLst>
      <pc:sldChg chg="modSp">
        <pc:chgData name="Woodside, Elizabeth" userId="S::eswoodside@landolakes.com::f4cc0ad2-51ab-41f5-a30a-ee56312bbf18" providerId="AD" clId="Web-{6CA065AC-3C73-3408-301D-A42E2C0F3A2D}" dt="2020-07-17T18:50:59.406" v="0" actId="1076"/>
        <pc:sldMkLst>
          <pc:docMk/>
          <pc:sldMk cId="3784318799" sldId="400"/>
        </pc:sldMkLst>
        <pc:picChg chg="mod">
          <ac:chgData name="Woodside, Elizabeth" userId="S::eswoodside@landolakes.com::f4cc0ad2-51ab-41f5-a30a-ee56312bbf18" providerId="AD" clId="Web-{6CA065AC-3C73-3408-301D-A42E2C0F3A2D}" dt="2020-07-17T18:50:59.406" v="0" actId="1076"/>
          <ac:picMkLst>
            <pc:docMk/>
            <pc:sldMk cId="3784318799" sldId="400"/>
            <ac:picMk id="7" creationId="{17870EE2-D527-42AE-BC91-8E532F41E78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8/13/2020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8/13/2020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dirty="0"/>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dirty="0"/>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dirty="0"/>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dirty="0"/>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dirty="0"/>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dirty="0"/>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dirty="0"/>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dirty="0"/>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dirty="0"/>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dirty="0"/>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dirty="0"/>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dirty="0"/>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dirty="0"/>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dirty="0"/>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dirty="0"/>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dirty="0"/>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dirty="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dirty="0"/>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dirty="0"/>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1">
                    <a:lumMod val="40000"/>
                    <a:lumOff val="60000"/>
                  </a:schemeClr>
                </a:solidFill>
                <a:latin typeface="+mn-lt"/>
                <a:ea typeface="+mn-ea"/>
                <a:cs typeface="+mn-cs"/>
              </a:rPr>
              <a:t>©2017. </a:t>
            </a:r>
            <a:r>
              <a:rPr lang="en-US" sz="600" kern="1200" dirty="0">
                <a:solidFill>
                  <a:schemeClr val="bg1">
                    <a:lumMod val="40000"/>
                    <a:lumOff val="60000"/>
                  </a:schemeClr>
                </a:solidFill>
                <a:latin typeface="+mn-lt"/>
                <a:ea typeface="+mn-ea"/>
                <a:cs typeface="+mn-cs"/>
              </a:rPr>
              <a:t>WinField is a registered trademark and WinField United is a trademark of Winfield Solutions.</a:t>
            </a:r>
            <a:endParaRPr lang="en-US" sz="600" dirty="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dirty="0"/>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dirty="0"/>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dirty="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dirty="0"/>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dirty="0"/>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dirty="0"/>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dirty="0"/>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dirty="0">
                <a:solidFill>
                  <a:schemeClr val="bg2"/>
                </a:solidFill>
                <a:latin typeface="+mn-lt"/>
                <a:ea typeface="+mn-ea"/>
                <a:cs typeface="+mn-cs"/>
              </a:rPr>
              <a:t>©2017. </a:t>
            </a:r>
            <a:r>
              <a:rPr lang="en-US" sz="600" kern="1200" dirty="0">
                <a:solidFill>
                  <a:schemeClr val="bg2"/>
                </a:solidFill>
                <a:latin typeface="+mn-lt"/>
                <a:ea typeface="+mn-ea"/>
                <a:cs typeface="+mn-cs"/>
              </a:rPr>
              <a:t>WinField is a registered trademark and WinField United is a trademark of Winfield Solutions.</a:t>
            </a:r>
            <a:endParaRPr lang="en-US" sz="600" dirty="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dirty="0"/>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dirty="0"/>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dirty="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dirty="0">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dirty="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dirty="0">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dirty="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dirty="0">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dirty="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dirty="0">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dirty="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dirty="0">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dirty="0"/>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dirty="0"/>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dirty="0"/>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endParaRPr lang="en-US" dirty="0"/>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endParaRPr lang="en-US" dirty="0"/>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dirty="0"/>
              <a:t>Fall Seed Promotion</a:t>
            </a:r>
            <a:br>
              <a:rPr lang="en-US" sz="4000" b="1" dirty="0"/>
            </a:br>
            <a:r>
              <a:rPr lang="en-US" sz="4000" b="1" dirty="0"/>
              <a:t>(farmer-facing email)</a:t>
            </a:r>
            <a:endParaRPr lang="en-US" sz="4000" b="1" dirty="0">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dirty="0" err="1">
                <a:solidFill>
                  <a:schemeClr val="tx1">
                    <a:lumMod val="50000"/>
                  </a:schemeClr>
                </a:solidFill>
              </a:rPr>
              <a:t>WinField</a:t>
            </a:r>
            <a:r>
              <a:rPr lang="en-US" sz="3600" dirty="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dirty="0">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dirty="0"/>
              <a:t>Topic: CROPLAN seed promo</a:t>
            </a:r>
            <a:endParaRPr lang="en-US"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lIns="91440" tIns="45720" rIns="91440" bIns="45720" anchor="t"/>
          <a:lstStyle/>
          <a:p>
            <a:pPr marL="0" indent="0">
              <a:buNone/>
            </a:pPr>
            <a:r>
              <a:rPr lang="en-US" sz="1100" b="1" dirty="0"/>
              <a:t>SUBJECT LINE</a:t>
            </a:r>
            <a:r>
              <a:rPr lang="en-US" sz="1100" dirty="0"/>
              <a:t>: Early-purchase incentives for CROPLAN seed</a:t>
            </a:r>
            <a:endParaRPr lang="en-US" sz="1100" b="1" dirty="0"/>
          </a:p>
          <a:p>
            <a:pPr marL="0" indent="0">
              <a:buNone/>
            </a:pPr>
            <a:r>
              <a:rPr lang="en-US" sz="1100" b="1" dirty="0"/>
              <a:t>COPY: </a:t>
            </a:r>
            <a:r>
              <a:rPr lang="en-US" sz="1100" dirty="0"/>
              <a:t>Seed purchased now means money in your pocket later. </a:t>
            </a:r>
          </a:p>
          <a:p>
            <a:pPr marL="0" indent="0">
              <a:buNone/>
            </a:pPr>
            <a:r>
              <a:rPr lang="en-US" sz="1100" dirty="0"/>
              <a:t>Making seed decisions now has its advantages. The earlier you purchase, the greater your chances of locking in the seed size and hybrid trait or variety trait combination you want. </a:t>
            </a:r>
          </a:p>
          <a:p>
            <a:pPr marL="0" indent="0">
              <a:buNone/>
            </a:pPr>
            <a:endParaRPr lang="en-US" sz="1100" dirty="0"/>
          </a:p>
          <a:p>
            <a:pPr marL="0" indent="0">
              <a:buNone/>
            </a:pPr>
            <a:r>
              <a:rPr lang="en-US" sz="1100" dirty="0"/>
              <a:t>As a loyal CROPLAN® customer, we invite you to take advantage of our Early Seed Order Program and save some cash. There are two ways to participate:</a:t>
            </a:r>
          </a:p>
          <a:p>
            <a:pPr marL="0" indent="0">
              <a:buNone/>
            </a:pPr>
            <a:r>
              <a:rPr lang="en-US" sz="1100" dirty="0"/>
              <a:t>•	Order corn and/or soybeans by Month xx, 2020, and receive an early order discount.</a:t>
            </a:r>
          </a:p>
          <a:p>
            <a:pPr marL="0" indent="0">
              <a:buNone/>
            </a:pPr>
            <a:r>
              <a:rPr lang="en-US" sz="1100" dirty="0"/>
              <a:t>•	Increase your corn and/or soybean order from last year to receive an even larger incentive. See your [insert retail owner name] representative for details. </a:t>
            </a:r>
          </a:p>
          <a:p>
            <a:pPr marL="0" indent="0">
              <a:buNone/>
            </a:pPr>
            <a:endParaRPr lang="en-US" sz="1100" dirty="0"/>
          </a:p>
          <a:p>
            <a:pPr marL="0" indent="0">
              <a:buNone/>
            </a:pPr>
            <a:r>
              <a:rPr lang="en-US" sz="1100" dirty="0"/>
              <a:t>CROPLAN offers a comprehensive portfolio, with every seed backed by data and insights from rigorous testing through our Answer Plot® program. Read more about what you should consider when making seed selection decisions here.</a:t>
            </a:r>
          </a:p>
          <a:p>
            <a:pPr marL="0" indent="0">
              <a:buNone/>
            </a:pPr>
            <a:endParaRPr lang="en-US" sz="1100" dirty="0"/>
          </a:p>
          <a:p>
            <a:pPr>
              <a:buNone/>
            </a:pPr>
            <a:r>
              <a:rPr lang="en-US" sz="1100" dirty="0">
                <a:ea typeface="+mn-lt"/>
                <a:cs typeface="+mn-lt"/>
              </a:rPr>
              <a:t>Contact [insert retailer owner name] representative from more information or to lock in your order today.</a:t>
            </a:r>
            <a:endParaRPr lang="en-US" dirty="0">
              <a:cs typeface="Arial"/>
            </a:endParaRPr>
          </a:p>
          <a:p>
            <a:pPr marL="0" indent="0">
              <a:buNone/>
            </a:pPr>
            <a:endParaRPr lang="en-US" sz="1000" dirty="0"/>
          </a:p>
          <a:p>
            <a:pPr marL="0" indent="0">
              <a:buNone/>
            </a:pPr>
            <a:r>
              <a:rPr lang="en-US" sz="1000" b="1" dirty="0"/>
              <a:t>LEGAL: </a:t>
            </a:r>
            <a:r>
              <a:rPr lang="en-US" sz="1000" dirty="0"/>
              <a:t>Important: Before use always read and follow label instructions.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p>
          <a:p>
            <a:pPr marL="0" indent="0">
              <a:buNone/>
            </a:pPr>
            <a:endParaRPr lang="en-US" sz="1000" dirty="0"/>
          </a:p>
          <a:p>
            <a:pPr marL="0" indent="0">
              <a:buNone/>
            </a:pPr>
            <a:r>
              <a:rPr lang="en-US" sz="1000" dirty="0"/>
              <a:t>© 2020 WinField United. Answer Plot®, CROPLAN® and WinField® are trademarks of WinField United. </a:t>
            </a:r>
          </a:p>
          <a:p>
            <a:pPr marL="0" indent="0">
              <a:buNone/>
            </a:pPr>
            <a:endParaRPr lang="en-US" sz="1100" dirty="0"/>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dirty="0"/>
              <a:t>Topic: General seed promo</a:t>
            </a:r>
            <a:endParaRPr lang="en-US"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lIns="91440" tIns="45720" rIns="91440" bIns="45720" anchor="t"/>
          <a:lstStyle/>
          <a:p>
            <a:pPr marL="0" indent="0">
              <a:buNone/>
            </a:pPr>
            <a:r>
              <a:rPr lang="en-US" sz="1100" b="1" dirty="0"/>
              <a:t>SUBJECT LINE</a:t>
            </a:r>
            <a:r>
              <a:rPr lang="en-US" sz="1100" dirty="0"/>
              <a:t>: Early-purchase incentives for your 2021 seed</a:t>
            </a:r>
          </a:p>
          <a:p>
            <a:pPr marL="0" indent="0">
              <a:buNone/>
            </a:pPr>
            <a:r>
              <a:rPr lang="en-US" sz="1100" b="1" dirty="0"/>
              <a:t>COPY: </a:t>
            </a:r>
          </a:p>
          <a:p>
            <a:pPr marL="0" indent="0">
              <a:buNone/>
            </a:pPr>
            <a:r>
              <a:rPr lang="en-US" sz="1100" dirty="0"/>
              <a:t>Avoid disappointment by locking in your seed preferences now. </a:t>
            </a:r>
          </a:p>
          <a:p>
            <a:pPr marL="0" indent="0">
              <a:buNone/>
            </a:pPr>
            <a:r>
              <a:rPr lang="en-US" sz="1100" dirty="0"/>
              <a:t>The earlier you purchase your seed, the greater your chances of getting the seed size and hybrid trait or variety trait combination you want. </a:t>
            </a:r>
          </a:p>
          <a:p>
            <a:pPr marL="0" indent="0">
              <a:buNone/>
            </a:pPr>
            <a:endParaRPr lang="en-US" sz="1100" dirty="0"/>
          </a:p>
          <a:p>
            <a:pPr marL="0" indent="0">
              <a:buNone/>
            </a:pPr>
            <a:r>
              <a:rPr lang="en-US" sz="1100" dirty="0"/>
              <a:t>As a loyal [insert retail owner name] customer, we invite you to take advantage of our Early Seed Order Program to get the seed you want and save some cash. There are two ways to participate:</a:t>
            </a:r>
          </a:p>
          <a:p>
            <a:pPr marL="0" indent="0">
              <a:buNone/>
            </a:pPr>
            <a:r>
              <a:rPr lang="en-US" sz="1100" dirty="0"/>
              <a:t>•	Order corn and/or soybeans by Month xx, 2020, and receive an early order discount.</a:t>
            </a:r>
          </a:p>
          <a:p>
            <a:pPr marL="0" indent="0">
              <a:buNone/>
            </a:pPr>
            <a:r>
              <a:rPr lang="en-US" sz="1100" dirty="0"/>
              <a:t>•	Increase your corn and/or soybean order from last year to receive an even larger incentive. See your [insert retail owner name] representative for details. </a:t>
            </a:r>
          </a:p>
          <a:p>
            <a:pPr marL="0" indent="0">
              <a:buNone/>
            </a:pPr>
            <a:endParaRPr lang="en-US" sz="1100" dirty="0"/>
          </a:p>
          <a:p>
            <a:pPr marL="0" indent="0">
              <a:buNone/>
            </a:pPr>
            <a:r>
              <a:rPr lang="en-US" sz="1100" dirty="0"/>
              <a:t>We offer a comprehensive seed portfolio and can give you the performance data and agronomic insights you need to make the best seed decisions for your operation. Read more about what you should consider when selecting seed here.</a:t>
            </a:r>
          </a:p>
          <a:p>
            <a:pPr marL="0" indent="0">
              <a:buNone/>
            </a:pPr>
            <a:endParaRPr lang="en-US" sz="1100" dirty="0"/>
          </a:p>
          <a:p>
            <a:pPr marL="0" indent="0">
              <a:buNone/>
            </a:pPr>
            <a:r>
              <a:rPr lang="en-US" sz="1100" dirty="0"/>
              <a:t>We appreciate your business and look forward to continuing to work with you. </a:t>
            </a:r>
            <a:endParaRPr lang="en-US" sz="1100" dirty="0">
              <a:cs typeface="Arial"/>
            </a:endParaRPr>
          </a:p>
          <a:p>
            <a:pPr marL="0" indent="0">
              <a:buNone/>
            </a:pPr>
            <a:r>
              <a:rPr lang="en-US" sz="1100" dirty="0">
                <a:ea typeface="+mn-lt"/>
                <a:cs typeface="+mn-lt"/>
              </a:rPr>
              <a:t>Contact [insert retailer owner name] representative from more information or to lock in your order today.</a:t>
            </a:r>
            <a:endParaRPr lang="en-US" dirty="0"/>
          </a:p>
          <a:p>
            <a:pPr marL="0" indent="0">
              <a:buNone/>
            </a:pPr>
            <a:endParaRPr lang="en-US" sz="1100" dirty="0"/>
          </a:p>
          <a:p>
            <a:pPr marL="0" indent="0">
              <a:buNone/>
            </a:pPr>
            <a:endParaRPr lang="en-US" sz="1100" dirty="0"/>
          </a:p>
          <a:p>
            <a:pPr marL="0" indent="0">
              <a:buNone/>
            </a:pPr>
            <a:r>
              <a:rPr lang="en-US" sz="1000" b="1" dirty="0"/>
              <a:t>LEGAL: </a:t>
            </a:r>
            <a:r>
              <a:rPr lang="en-US" sz="1000" dirty="0"/>
              <a:t>Important: Before use always read and follow label instructions.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p>
          <a:p>
            <a:pPr marL="0" indent="0">
              <a:buNone/>
            </a:pPr>
            <a:endParaRPr lang="en-US" sz="1000" dirty="0"/>
          </a:p>
          <a:p>
            <a:pPr marL="0" indent="0">
              <a:buNone/>
            </a:pPr>
            <a:r>
              <a:rPr lang="en-US" sz="1000" dirty="0"/>
              <a:t>© 2020 WinField United. WinField® is a trademark of WinField United. </a:t>
            </a:r>
          </a:p>
          <a:p>
            <a:pPr marL="0" indent="0">
              <a:buNone/>
            </a:pPr>
            <a:endParaRPr lang="en-US" sz="1100" dirty="0"/>
          </a:p>
        </p:txBody>
      </p:sp>
    </p:spTree>
    <p:extLst>
      <p:ext uri="{BB962C8B-B14F-4D97-AF65-F5344CB8AC3E}">
        <p14:creationId xmlns:p14="http://schemas.microsoft.com/office/powerpoint/2010/main" val="376964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dirty="0"/>
              <a:t>Email headers</a:t>
            </a:r>
            <a:endParaRPr lang="en-US" baseline="30000" dirty="0"/>
          </a:p>
        </p:txBody>
      </p:sp>
      <p:pic>
        <p:nvPicPr>
          <p:cNvPr id="7" name="Picture 6" descr="A picture containing food, player&#10;&#10;Description automatically generated">
            <a:extLst>
              <a:ext uri="{FF2B5EF4-FFF2-40B4-BE49-F238E27FC236}">
                <a16:creationId xmlns:a16="http://schemas.microsoft.com/office/drawing/2014/main" id="{17870EE2-D527-42AE-BC91-8E532F41E78D}"/>
              </a:ext>
            </a:extLst>
          </p:cNvPr>
          <p:cNvPicPr>
            <a:picLocks noChangeAspect="1"/>
          </p:cNvPicPr>
          <p:nvPr/>
        </p:nvPicPr>
        <p:blipFill>
          <a:blip r:embed="rId2"/>
          <a:stretch>
            <a:fillRect/>
          </a:stretch>
        </p:blipFill>
        <p:spPr>
          <a:xfrm>
            <a:off x="1274642" y="1167172"/>
            <a:ext cx="6096000" cy="2762250"/>
          </a:xfrm>
          <a:prstGeom prst="rect">
            <a:avLst/>
          </a:prstGeom>
        </p:spPr>
      </p:pic>
      <p:pic>
        <p:nvPicPr>
          <p:cNvPr id="9" name="Picture 8" descr="A picture containing sitting, refrigerator, food&#10;&#10;Description automatically generated">
            <a:extLst>
              <a:ext uri="{FF2B5EF4-FFF2-40B4-BE49-F238E27FC236}">
                <a16:creationId xmlns:a16="http://schemas.microsoft.com/office/drawing/2014/main" id="{9F270F6A-9610-40E2-9E99-88024FC1BB80}"/>
              </a:ext>
            </a:extLst>
          </p:cNvPr>
          <p:cNvPicPr>
            <a:picLocks noChangeAspect="1"/>
          </p:cNvPicPr>
          <p:nvPr/>
        </p:nvPicPr>
        <p:blipFill>
          <a:blip r:embed="rId3"/>
          <a:stretch>
            <a:fillRect/>
          </a:stretch>
        </p:blipFill>
        <p:spPr>
          <a:xfrm>
            <a:off x="1395412" y="4095750"/>
            <a:ext cx="6096000" cy="2762250"/>
          </a:xfrm>
          <a:prstGeom prst="rect">
            <a:avLst/>
          </a:prstGeom>
        </p:spPr>
      </p:pic>
    </p:spTree>
    <p:extLst>
      <p:ext uri="{BB962C8B-B14F-4D97-AF65-F5344CB8AC3E}">
        <p14:creationId xmlns:p14="http://schemas.microsoft.com/office/powerpoint/2010/main" val="378431879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F83CB8E4E1B048A0C26F9F8C78AE7F" ma:contentTypeVersion="11" ma:contentTypeDescription="Create a new document." ma:contentTypeScope="" ma:versionID="9d971f4c54f3cd6aa4a7e9c3c2c49099">
  <xsd:schema xmlns:xsd="http://www.w3.org/2001/XMLSchema" xmlns:xs="http://www.w3.org/2001/XMLSchema" xmlns:p="http://schemas.microsoft.com/office/2006/metadata/properties" xmlns:ns2="c2247ec2-b0a0-4e74-8f99-32733fbe2a1f" xmlns:ns3="6da129d1-06eb-4654-9ddd-8aa58c5051c0" targetNamespace="http://schemas.microsoft.com/office/2006/metadata/properties" ma:root="true" ma:fieldsID="bc51cc6123b2c01075497c25d417d4bc" ns2:_="" ns3:_="">
    <xsd:import namespace="c2247ec2-b0a0-4e74-8f99-32733fbe2a1f"/>
    <xsd:import namespace="6da129d1-06eb-4654-9ddd-8aa58c5051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47ec2-b0a0-4e74-8f99-32733fbe2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a129d1-06eb-4654-9ddd-8aa58c5051c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D16213-40C4-40B3-91E8-8FBFEFF599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D3A5BC3-C44D-44A2-A48E-31D4143CE4F1}"/>
</file>

<file path=customXml/itemProps3.xml><?xml version="1.0" encoding="utf-8"?>
<ds:datastoreItem xmlns:ds="http://schemas.openxmlformats.org/officeDocument/2006/customXml" ds:itemID="{FB2875F0-66F4-4801-90E2-7DE976D690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3250</TotalTime>
  <Words>613</Words>
  <Application>Microsoft Office PowerPoint</Application>
  <PresentationFormat>On-screen Show (4:3)</PresentationFormat>
  <Paragraphs>38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Fall Seed Promotion (farmer-facing email)</vt:lpstr>
      <vt:lpstr>Topic: CROPLAN seed promo</vt:lpstr>
      <vt:lpstr>Topic: General seed promo</vt:lpstr>
      <vt:lpstr>Email headers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Ruesch, Brenda</cp:lastModifiedBy>
  <cp:revision>37</cp:revision>
  <cp:lastPrinted>2019-05-08T16:42:27Z</cp:lastPrinted>
  <dcterms:created xsi:type="dcterms:W3CDTF">2019-05-01T17:34:39Z</dcterms:created>
  <dcterms:modified xsi:type="dcterms:W3CDTF">2020-08-13T22:19:46Z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0x010100C4F83CB8E4E1B048A0C26F9F8C78AE7F</vt:lpwstr>
  </property>
</Properties>
</file>